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46" d="100"/>
          <a:sy n="46" d="100"/>
        </p:scale>
        <p:origin x="211" y="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041459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1398290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HarshalDurge/R_repo"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rshalDurge/R_repo"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rshalDurge/R_repo"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rshalDurge/R_repo"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arshalDurge/R_repo"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arshalDurge/R_repo"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rshalDurge/R_repo"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&lt;Harshal Durge&gt;</a:t>
            </a:r>
          </a:p>
          <a:p>
            <a:r>
              <a:rPr lang="en-US" dirty="0">
                <a:solidFill>
                  <a:schemeClr val="bg2"/>
                </a:solidFill>
                <a:latin typeface="Abadi" panose="020B0604020104020204" pitchFamily="34" charset="0"/>
                <a:ea typeface="SF Pro" pitchFamily="2" charset="0"/>
                <a:cs typeface="SF Pro" pitchFamily="2" charset="0"/>
              </a:rPr>
              <a:t>&lt;24/10/2024&gt;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5768A01C-66E7-47B5-BD66-31DCEA4C5D9B}"/>
              </a:ext>
            </a:extLst>
          </p:cNvPr>
          <p:cNvPicPr>
            <a:picLocks noChangeAspect="1"/>
          </p:cNvPicPr>
          <p:nvPr/>
        </p:nvPicPr>
        <p:blipFill>
          <a:blip r:embed="rId3"/>
          <a:stretch>
            <a:fillRect/>
          </a:stretch>
        </p:blipFill>
        <p:spPr>
          <a:xfrm>
            <a:off x="838201" y="1488855"/>
            <a:ext cx="5017252" cy="3986526"/>
          </a:xfrm>
          <a:prstGeom prst="rect">
            <a:avLst/>
          </a:prstGeom>
        </p:spPr>
      </p:pic>
      <p:sp>
        <p:nvSpPr>
          <p:cNvPr id="3" name="Content Placeholder 4">
            <a:extLst>
              <a:ext uri="{FF2B5EF4-FFF2-40B4-BE49-F238E27FC236}">
                <a16:creationId xmlns:a16="http://schemas.microsoft.com/office/drawing/2014/main" id="{E2FFBD6A-E133-EDE9-961F-5FAFEC4236C3}"/>
              </a:ext>
            </a:extLst>
          </p:cNvPr>
          <p:cNvSpPr txBox="1">
            <a:spLocks/>
          </p:cNvSpPr>
          <p:nvPr/>
        </p:nvSpPr>
        <p:spPr>
          <a:xfrm>
            <a:off x="6027812" y="1486343"/>
            <a:ext cx="543016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4"/>
              </a:rPr>
              <a:t>https://github.com/HarshalDurge/R_repo</a:t>
            </a:r>
            <a:endParaRPr lang="en-US" sz="2200" dirty="0">
              <a:solidFill>
                <a:srgbClr val="1C7DDB"/>
              </a:solidFill>
              <a:latin typeface="Abadi" panose="020B0604020104020204" pitchFamily="34" charset="0"/>
            </a:endParaRPr>
          </a:p>
          <a:p>
            <a:pPr>
              <a:lnSpc>
                <a:spcPct val="100000"/>
              </a:lnSpc>
              <a:spcBef>
                <a:spcPts val="1400"/>
              </a:spcBef>
            </a:pPr>
            <a:endParaRPr lang="en-US" dirty="0"/>
          </a:p>
          <a:p>
            <a:endParaRPr lang="en-US" dirty="0"/>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Content Placeholder 4">
            <a:extLst>
              <a:ext uri="{FF2B5EF4-FFF2-40B4-BE49-F238E27FC236}">
                <a16:creationId xmlns:a16="http://schemas.microsoft.com/office/drawing/2014/main" id="{214AE734-AF2E-E30F-A2BF-A24422D8AD07}"/>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https://github.com/HarshalDurge/R_repo</a:t>
            </a:r>
            <a:endParaRPr lang="en-US" sz="2200" dirty="0">
              <a:solidFill>
                <a:srgbClr val="1C7DDB"/>
              </a:solidFill>
              <a:latin typeface="Abadi" panose="020B0604020104020204" pitchFamily="34" charset="0"/>
            </a:endParaRPr>
          </a:p>
          <a:p>
            <a:pPr>
              <a:lnSpc>
                <a:spcPct val="100000"/>
              </a:lnSpc>
              <a:spcBef>
                <a:spcPts val="1400"/>
              </a:spcBef>
            </a:pPr>
            <a:endParaRPr lang="en-US" dirty="0"/>
          </a:p>
        </p:txBody>
      </p:sp>
      <p:pic>
        <p:nvPicPr>
          <p:cNvPr id="9" name="Picture 8">
            <a:extLst>
              <a:ext uri="{FF2B5EF4-FFF2-40B4-BE49-F238E27FC236}">
                <a16:creationId xmlns:a16="http://schemas.microsoft.com/office/drawing/2014/main" id="{666B9C0C-A58C-7CA5-C4B4-6928EC69F4A6}"/>
              </a:ext>
            </a:extLst>
          </p:cNvPr>
          <p:cNvPicPr>
            <a:picLocks noChangeAspect="1"/>
          </p:cNvPicPr>
          <p:nvPr/>
        </p:nvPicPr>
        <p:blipFill>
          <a:blip r:embed="rId4"/>
          <a:stretch>
            <a:fillRect/>
          </a:stretch>
        </p:blipFill>
        <p:spPr>
          <a:xfrm>
            <a:off x="6096000" y="1495703"/>
            <a:ext cx="5189612" cy="2965765"/>
          </a:xfrm>
          <a:prstGeom prst="rect">
            <a:avLst/>
          </a:prstGeom>
        </p:spPr>
      </p:pic>
      <p:sp>
        <p:nvSpPr>
          <p:cNvPr id="11" name="Content Placeholder 4">
            <a:extLst>
              <a:ext uri="{FF2B5EF4-FFF2-40B4-BE49-F238E27FC236}">
                <a16:creationId xmlns:a16="http://schemas.microsoft.com/office/drawing/2014/main" id="{F1CB6CBD-3BE8-1590-797E-8EB30FFDE6C1}"/>
              </a:ext>
            </a:extLst>
          </p:cNvPr>
          <p:cNvSpPr txBox="1">
            <a:spLocks/>
          </p:cNvSpPr>
          <p:nvPr/>
        </p:nvSpPr>
        <p:spPr>
          <a:xfrm>
            <a:off x="770010" y="1495703"/>
            <a:ext cx="4987333"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a:solidFill>
                <a:schemeClr val="accent3">
                  <a:lumMod val="25000"/>
                </a:schemeClr>
              </a:solidFill>
              <a:latin typeface="Abadi" panose="020B0604020104020204" pitchFamily="34" charset="0"/>
            </a:endParaRPr>
          </a:p>
          <a:p>
            <a:endParaRPr lang="en-US" dirty="0"/>
          </a:p>
        </p:txBody>
      </p:sp>
      <p:pic>
        <p:nvPicPr>
          <p:cNvPr id="12" name="Picture 11">
            <a:extLst>
              <a:ext uri="{FF2B5EF4-FFF2-40B4-BE49-F238E27FC236}">
                <a16:creationId xmlns:a16="http://schemas.microsoft.com/office/drawing/2014/main" id="{F6A6CA39-E796-F8D8-F81E-939CB2690BC8}"/>
              </a:ext>
            </a:extLst>
          </p:cNvPr>
          <p:cNvPicPr>
            <a:picLocks noChangeAspect="1"/>
          </p:cNvPicPr>
          <p:nvPr/>
        </p:nvPicPr>
        <p:blipFill>
          <a:blip r:embed="rId5"/>
          <a:stretch>
            <a:fillRect/>
          </a:stretch>
        </p:blipFill>
        <p:spPr>
          <a:xfrm>
            <a:off x="770011" y="3669829"/>
            <a:ext cx="5000794" cy="275738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B9C1F9F6-803D-3C30-D791-87DC9EFD80BA}"/>
              </a:ext>
            </a:extLst>
          </p:cNvPr>
          <p:cNvSpPr txBox="1">
            <a:spLocks/>
          </p:cNvSpPr>
          <p:nvPr/>
        </p:nvSpPr>
        <p:spPr>
          <a:xfrm>
            <a:off x="770010" y="1396721"/>
            <a:ext cx="9745589" cy="476119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https://github.com/HarshalDurge/R_repo</a:t>
            </a:r>
            <a:endParaRPr lang="en-US" sz="2200" dirty="0">
              <a:solidFill>
                <a:srgbClr val="1C7DDB"/>
              </a:solidFill>
              <a:latin typeface="Abadi"/>
            </a:endParaRPr>
          </a:p>
          <a:p>
            <a:pPr>
              <a:lnSpc>
                <a:spcPct val="100000"/>
              </a:lnSpc>
              <a:spcBef>
                <a:spcPts val="1400"/>
              </a:spcBef>
            </a:pPr>
            <a:endParaRPr lang="en-US" sz="2200" dirty="0">
              <a:solidFill>
                <a:srgbClr val="1C7DDB"/>
              </a:solidFill>
              <a:latin typeface="Abadi"/>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4">
            <a:extLst>
              <a:ext uri="{FF2B5EF4-FFF2-40B4-BE49-F238E27FC236}">
                <a16:creationId xmlns:a16="http://schemas.microsoft.com/office/drawing/2014/main" id="{651B4464-903C-4F3C-B7E0-78F0B3F1AAF5}"/>
              </a:ext>
            </a:extLst>
          </p:cNvPr>
          <p:cNvSpPr txBox="1">
            <a:spLocks/>
          </p:cNvSpPr>
          <p:nvPr/>
        </p:nvSpPr>
        <p:spPr>
          <a:xfrm>
            <a:off x="838200" y="1507253"/>
            <a:ext cx="10515600" cy="47191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a:solidFill>
                  <a:schemeClr val="bg2">
                    <a:lumMod val="50000"/>
                  </a:schemeClr>
                </a:solidFill>
                <a:latin typeface="Abadi" panose="020B0604020104020204" pitchFamily="34" charset="0"/>
              </a:rPr>
              <a:t>Do launch sites keep certain distance away from cities.</a:t>
            </a:r>
          </a:p>
          <a:p>
            <a:endParaRPr lang="en-US"/>
          </a:p>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ontent Placeholder 4">
            <a:extLst>
              <a:ext uri="{FF2B5EF4-FFF2-40B4-BE49-F238E27FC236}">
                <a16:creationId xmlns:a16="http://schemas.microsoft.com/office/drawing/2014/main" id="{DA152C15-79AC-E756-65EF-8D01B55D9039}"/>
              </a:ext>
            </a:extLst>
          </p:cNvPr>
          <p:cNvSpPr txBox="1">
            <a:spLocks/>
          </p:cNvSpPr>
          <p:nvPr/>
        </p:nvSpPr>
        <p:spPr>
          <a:xfrm>
            <a:off x="1031267" y="1825625"/>
            <a:ext cx="9745589" cy="32889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https://github.com/HarshalDurge/R_repo</a:t>
            </a:r>
            <a:r>
              <a:rPr lang="en-US" sz="2200" dirty="0">
                <a:solidFill>
                  <a:srgbClr val="1C7DDB"/>
                </a:solidFill>
                <a:latin typeface="Abadi" panose="020B0604020104020204" pitchFamily="34" charset="0"/>
              </a:rPr>
              <a:t> </a:t>
            </a:r>
          </a:p>
          <a:p>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4DBA6729-9BD9-CEAE-E968-D34A855C2CDA}"/>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https://github.com/HarshalDurge/R_repo</a:t>
            </a:r>
            <a:r>
              <a:rPr lang="en-US" sz="2200" dirty="0">
                <a:solidFill>
                  <a:srgbClr val="1C7DDB"/>
                </a:solidFill>
                <a:latin typeface="Abadi" panose="020B0604020104020204" pitchFamily="34" charset="0"/>
              </a:rPr>
              <a:t> </a:t>
            </a:r>
          </a:p>
          <a:p>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4D7362E4-8081-E31F-891F-092480343EAA}"/>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6" name="Content Placeholder 2">
            <a:extLst>
              <a:ext uri="{FF2B5EF4-FFF2-40B4-BE49-F238E27FC236}">
                <a16:creationId xmlns:a16="http://schemas.microsoft.com/office/drawing/2014/main" id="{B8D6C0B6-9A12-9745-275C-96E3EBF8B9FC}"/>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B0C05420-9833-0940-8D20-B82355349607}"/>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BA62FC7B-29CA-D7B2-4BDB-AEDFE3D467E9}"/>
              </a:ext>
            </a:extLst>
          </p:cNvPr>
          <p:cNvPicPr>
            <a:picLocks noChangeAspect="1"/>
          </p:cNvPicPr>
          <p:nvPr/>
        </p:nvPicPr>
        <p:blipFill>
          <a:blip r:embed="rId3"/>
          <a:stretch>
            <a:fillRect/>
          </a:stretch>
        </p:blipFill>
        <p:spPr>
          <a:xfrm>
            <a:off x="2591693" y="3429000"/>
            <a:ext cx="6872235" cy="2406755"/>
          </a:xfrm>
          <a:prstGeom prst="rect">
            <a:avLst/>
          </a:prstGeom>
        </p:spPr>
      </p:pic>
      <p:pic>
        <p:nvPicPr>
          <p:cNvPr id="6" name="Picture 5">
            <a:extLst>
              <a:ext uri="{FF2B5EF4-FFF2-40B4-BE49-F238E27FC236}">
                <a16:creationId xmlns:a16="http://schemas.microsoft.com/office/drawing/2014/main" id="{0B1E3EB7-AF71-4E60-E604-04BB73672DC0}"/>
              </a:ext>
            </a:extLst>
          </p:cNvPr>
          <p:cNvPicPr>
            <a:picLocks noChangeAspect="1"/>
          </p:cNvPicPr>
          <p:nvPr/>
        </p:nvPicPr>
        <p:blipFill>
          <a:blip r:embed="rId4"/>
          <a:stretch>
            <a:fillRect/>
          </a:stretch>
        </p:blipFill>
        <p:spPr>
          <a:xfrm>
            <a:off x="2589286" y="145732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7DE88782-26D4-56FB-2C86-9FA082855EF5}"/>
              </a:ext>
            </a:extLst>
          </p:cNvPr>
          <p:cNvPicPr>
            <a:picLocks noChangeAspect="1"/>
          </p:cNvPicPr>
          <p:nvPr/>
        </p:nvPicPr>
        <p:blipFill>
          <a:blip r:embed="rId3"/>
          <a:stretch>
            <a:fillRect/>
          </a:stretch>
        </p:blipFill>
        <p:spPr>
          <a:xfrm>
            <a:off x="4967973" y="2244294"/>
            <a:ext cx="6580559" cy="3439266"/>
          </a:xfrm>
          <a:prstGeom prst="rect">
            <a:avLst/>
          </a:prstGeom>
        </p:spPr>
      </p:pic>
      <p:sp>
        <p:nvSpPr>
          <p:cNvPr id="6" name="Content Placeholder 2">
            <a:extLst>
              <a:ext uri="{FF2B5EF4-FFF2-40B4-BE49-F238E27FC236}">
                <a16:creationId xmlns:a16="http://schemas.microsoft.com/office/drawing/2014/main" id="{FB04CF7A-D9F5-5718-9944-9B34174F8483}"/>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see that ES-L1, GEO, HEO, SSO, VLEO had the most success rate.</a:t>
            </a:r>
          </a:p>
          <a:p>
            <a:pPr>
              <a:spcBef>
                <a:spcPts val="1400"/>
              </a:spcBef>
            </a:pPr>
            <a:endParaRPr lang="en-US" sz="2000"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4933EF1D-C820-AAD7-7D35-B7299AB890D3}"/>
              </a:ext>
            </a:extLst>
          </p:cNvPr>
          <p:cNvPicPr>
            <a:picLocks noChangeAspect="1"/>
          </p:cNvPicPr>
          <p:nvPr/>
        </p:nvPicPr>
        <p:blipFill>
          <a:blip r:embed="rId3"/>
          <a:stretch>
            <a:fillRect/>
          </a:stretch>
        </p:blipFill>
        <p:spPr>
          <a:xfrm>
            <a:off x="1342767" y="3529484"/>
            <a:ext cx="8263457" cy="2105025"/>
          </a:xfrm>
          <a:prstGeom prst="rect">
            <a:avLst/>
          </a:prstGeom>
        </p:spPr>
      </p:pic>
      <p:sp>
        <p:nvSpPr>
          <p:cNvPr id="6" name="Content Placeholder 2">
            <a:extLst>
              <a:ext uri="{FF2B5EF4-FFF2-40B4-BE49-F238E27FC236}">
                <a16:creationId xmlns:a16="http://schemas.microsoft.com/office/drawing/2014/main" id="{1B749956-FEE6-580B-A75D-1B182621F75E}"/>
              </a:ext>
            </a:extLst>
          </p:cNvPr>
          <p:cNvSpPr txBox="1">
            <a:spLocks/>
          </p:cNvSpPr>
          <p:nvPr/>
        </p:nvSpPr>
        <p:spPr>
          <a:xfrm>
            <a:off x="770011" y="210023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E47FFADE-2EB3-C9BB-9925-4C5778531175}"/>
              </a:ext>
            </a:extLst>
          </p:cNvPr>
          <p:cNvSpPr txBox="1">
            <a:spLocks/>
          </p:cNvSpPr>
          <p:nvPr/>
        </p:nvSpPr>
        <p:spPr>
          <a:xfrm>
            <a:off x="770010" y="207264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C29DB47-11B0-2538-C0CF-42B32391A6A1}"/>
              </a:ext>
            </a:extLst>
          </p:cNvPr>
          <p:cNvPicPr>
            <a:picLocks noChangeAspect="1"/>
          </p:cNvPicPr>
          <p:nvPr/>
        </p:nvPicPr>
        <p:blipFill>
          <a:blip r:embed="rId3"/>
          <a:stretch>
            <a:fillRect/>
          </a:stretch>
        </p:blipFill>
        <p:spPr>
          <a:xfrm>
            <a:off x="1146614" y="344424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0B452BC2-EF29-5CBC-4D6D-E89D15F453C9}"/>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observe that success rate since 2013 kept on increasing till 2020.</a:t>
            </a:r>
          </a:p>
          <a:p>
            <a:pPr>
              <a:spcBef>
                <a:spcPts val="1400"/>
              </a:spcBef>
            </a:pPr>
            <a:endParaRPr lang="en-US" sz="2000" dirty="0"/>
          </a:p>
        </p:txBody>
      </p:sp>
      <p:sp>
        <p:nvSpPr>
          <p:cNvPr id="6" name="Content Placeholder 2">
            <a:extLst>
              <a:ext uri="{FF2B5EF4-FFF2-40B4-BE49-F238E27FC236}">
                <a16:creationId xmlns:a16="http://schemas.microsoft.com/office/drawing/2014/main" id="{88D14FC0-5585-5061-88A0-7385563C8C94}"/>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7" name="Picture 6">
            <a:extLst>
              <a:ext uri="{FF2B5EF4-FFF2-40B4-BE49-F238E27FC236}">
                <a16:creationId xmlns:a16="http://schemas.microsoft.com/office/drawing/2014/main" id="{81F38D90-6294-5736-A943-65D5C2C24E82}"/>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7DEF00D5-CB8A-06E0-20CF-FFA23A2D177F}"/>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We used the key word </a:t>
            </a:r>
            <a:r>
              <a:rPr lang="en-US" sz="2200" b="1">
                <a:latin typeface="Abadi" panose="020B0604020104020204" pitchFamily="34" charset="0"/>
              </a:rPr>
              <a:t>DISTINCT</a:t>
            </a:r>
            <a:r>
              <a:rPr lang="en-US" sz="2200">
                <a:latin typeface="Abadi" panose="020B0604020104020204" pitchFamily="34" charset="0"/>
              </a:rPr>
              <a:t> to show only unique launch sites from the SpaceX data.</a:t>
            </a:r>
          </a:p>
          <a:p>
            <a:pPr>
              <a:spcBef>
                <a:spcPts val="1400"/>
              </a:spcBef>
            </a:pPr>
            <a:endParaRPr lang="en-US" sz="2000" dirty="0"/>
          </a:p>
        </p:txBody>
      </p:sp>
      <p:sp>
        <p:nvSpPr>
          <p:cNvPr id="6" name="Content Placeholder 2">
            <a:extLst>
              <a:ext uri="{FF2B5EF4-FFF2-40B4-BE49-F238E27FC236}">
                <a16:creationId xmlns:a16="http://schemas.microsoft.com/office/drawing/2014/main" id="{1DFCC711-378C-6A7C-E9BD-5ECEB1C6396E}"/>
              </a:ext>
            </a:extLst>
          </p:cNvPr>
          <p:cNvSpPr txBox="1">
            <a:spLocks/>
          </p:cNvSpPr>
          <p:nvPr/>
        </p:nvSpPr>
        <p:spPr>
          <a:xfrm>
            <a:off x="643469" y="179822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We used the key word </a:t>
            </a:r>
            <a:r>
              <a:rPr lang="en-US" sz="2200" b="1">
                <a:latin typeface="Abadi" panose="020B0604020104020204" pitchFamily="34" charset="0"/>
              </a:rPr>
              <a:t>DISTINCT</a:t>
            </a:r>
            <a:r>
              <a:rPr lang="en-US" sz="2200">
                <a:latin typeface="Abadi" panose="020B0604020104020204" pitchFamily="34" charset="0"/>
              </a:rPr>
              <a:t> to show only unique launch sites from the SpaceX data.</a:t>
            </a:r>
          </a:p>
          <a:p>
            <a:pPr>
              <a:spcBef>
                <a:spcPts val="1400"/>
              </a:spcBef>
            </a:pPr>
            <a:endParaRPr lang="en-US" sz="2000" dirty="0"/>
          </a:p>
        </p:txBody>
      </p:sp>
      <p:pic>
        <p:nvPicPr>
          <p:cNvPr id="7" name="Picture 6">
            <a:extLst>
              <a:ext uri="{FF2B5EF4-FFF2-40B4-BE49-F238E27FC236}">
                <a16:creationId xmlns:a16="http://schemas.microsoft.com/office/drawing/2014/main" id="{369270A8-76CF-B5EF-9412-597BC17EC2C5}"/>
              </a:ext>
            </a:extLst>
          </p:cNvPr>
          <p:cNvPicPr>
            <a:picLocks noChangeAspect="1"/>
          </p:cNvPicPr>
          <p:nvPr/>
        </p:nvPicPr>
        <p:blipFill>
          <a:blip r:embed="rId3"/>
          <a:stretch>
            <a:fillRect/>
          </a:stretch>
        </p:blipFill>
        <p:spPr>
          <a:xfrm>
            <a:off x="5295320" y="221195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8ECDA38E-C850-41EB-B88D-D6BBE08BE09B}"/>
              </a:ext>
            </a:extLst>
          </p:cNvPr>
          <p:cNvPicPr>
            <a:picLocks noChangeAspect="1"/>
          </p:cNvPicPr>
          <p:nvPr/>
        </p:nvPicPr>
        <p:blipFill>
          <a:blip r:embed="rId3"/>
          <a:stretch>
            <a:fillRect/>
          </a:stretch>
        </p:blipFill>
        <p:spPr>
          <a:xfrm>
            <a:off x="867266" y="1626375"/>
            <a:ext cx="10028374" cy="2907149"/>
          </a:xfrm>
          <a:prstGeom prst="rect">
            <a:avLst/>
          </a:prstGeom>
        </p:spPr>
      </p:pic>
      <p:sp>
        <p:nvSpPr>
          <p:cNvPr id="6" name="Content Placeholder 4">
            <a:extLst>
              <a:ext uri="{FF2B5EF4-FFF2-40B4-BE49-F238E27FC236}">
                <a16:creationId xmlns:a16="http://schemas.microsoft.com/office/drawing/2014/main" id="{9D4BD4FF-4DFA-52D9-4627-E6812BAA1804}"/>
              </a:ext>
            </a:extLst>
          </p:cNvPr>
          <p:cNvSpPr txBox="1">
            <a:spLocks/>
          </p:cNvSpPr>
          <p:nvPr/>
        </p:nvSpPr>
        <p:spPr>
          <a:xfrm>
            <a:off x="770010" y="1825625"/>
            <a:ext cx="10222887" cy="4122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565A0858-0F22-6912-42AA-206310CD9F6D}"/>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6" name="Content Placeholder 4">
            <a:extLst>
              <a:ext uri="{FF2B5EF4-FFF2-40B4-BE49-F238E27FC236}">
                <a16:creationId xmlns:a16="http://schemas.microsoft.com/office/drawing/2014/main" id="{D9C53E5B-88B3-539B-1214-3237474183B5}"/>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C019E584-02E3-3337-9AB5-39D2EA349F9B}"/>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129A6D95-5E9C-5E8A-9F7D-9F25B8DC4DC2}"/>
              </a:ext>
            </a:extLst>
          </p:cNvPr>
          <p:cNvSpPr txBox="1">
            <a:spLocks/>
          </p:cNvSpPr>
          <p:nvPr/>
        </p:nvSpPr>
        <p:spPr>
          <a:xfrm>
            <a:off x="648931" y="2438400"/>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F44FAA08-8163-CB8D-5336-75980CD43DDA}"/>
              </a:ext>
            </a:extLst>
          </p:cNvPr>
          <p:cNvPicPr>
            <a:picLocks noChangeAspect="1"/>
          </p:cNvPicPr>
          <p:nvPr/>
        </p:nvPicPr>
        <p:blipFill>
          <a:blip r:embed="rId3"/>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4">
            <a:extLst>
              <a:ext uri="{FF2B5EF4-FFF2-40B4-BE49-F238E27FC236}">
                <a16:creationId xmlns:a16="http://schemas.microsoft.com/office/drawing/2014/main" id="{5F3CCF1B-D30B-DA9B-B823-A08E11EE6955}"/>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latin typeface="Abadi" panose="020B0604020104020204" pitchFamily="34" charset="0"/>
              </a:rPr>
              <a:t>We observed that the dates of the first successful landing outcome on ground pad was 22</a:t>
            </a:r>
            <a:r>
              <a:rPr lang="en-US" sz="1800" baseline="30000">
                <a:latin typeface="Abadi" panose="020B0604020104020204" pitchFamily="34" charset="0"/>
              </a:rPr>
              <a:t>nd</a:t>
            </a:r>
            <a:r>
              <a:rPr lang="en-US" sz="1800">
                <a:latin typeface="Abadi" panose="020B0604020104020204" pitchFamily="34" charset="0"/>
              </a:rPr>
              <a:t> December 2015</a:t>
            </a:r>
            <a:endParaRPr lang="en-US" sz="1800" dirty="0">
              <a:latin typeface="Abadi" panose="020B0604020104020204" pitchFamily="34" charset="0"/>
            </a:endParaRPr>
          </a:p>
        </p:txBody>
      </p:sp>
      <p:sp>
        <p:nvSpPr>
          <p:cNvPr id="6" name="Content Placeholder 4">
            <a:extLst>
              <a:ext uri="{FF2B5EF4-FFF2-40B4-BE49-F238E27FC236}">
                <a16:creationId xmlns:a16="http://schemas.microsoft.com/office/drawing/2014/main" id="{26A62898-26E8-7EAD-C098-0E4020B00B58}"/>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latin typeface="Abadi" panose="020B0604020104020204" pitchFamily="34" charset="0"/>
              </a:rPr>
              <a:t>We observed that the dates of the first successful landing outcome on ground pad was 22</a:t>
            </a:r>
            <a:r>
              <a:rPr lang="en-US" sz="1800" baseline="30000">
                <a:latin typeface="Abadi" panose="020B0604020104020204" pitchFamily="34" charset="0"/>
              </a:rPr>
              <a:t>nd</a:t>
            </a:r>
            <a:r>
              <a:rPr lang="en-US" sz="1800">
                <a:latin typeface="Abadi" panose="020B0604020104020204" pitchFamily="34" charset="0"/>
              </a:rPr>
              <a:t> December 2015</a:t>
            </a:r>
            <a:endParaRPr lang="en-US" sz="1800" dirty="0">
              <a:latin typeface="Abadi" panose="020B0604020104020204" pitchFamily="34" charset="0"/>
            </a:endParaRPr>
          </a:p>
        </p:txBody>
      </p:sp>
      <p:pic>
        <p:nvPicPr>
          <p:cNvPr id="7" name="Picture 6">
            <a:extLst>
              <a:ext uri="{FF2B5EF4-FFF2-40B4-BE49-F238E27FC236}">
                <a16:creationId xmlns:a16="http://schemas.microsoft.com/office/drawing/2014/main" id="{C5EE287C-8A59-CBA1-1B4C-B0F244840D40}"/>
              </a:ext>
            </a:extLst>
          </p:cNvPr>
          <p:cNvPicPr>
            <a:picLocks noChangeAspect="1"/>
          </p:cNvPicPr>
          <p:nvPr/>
        </p:nvPicPr>
        <p:blipFill>
          <a:blip r:embed="rId3"/>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6D9F04CB-EF0B-7246-BC47-1BFA9C4C4AE1}"/>
              </a:ext>
            </a:extLst>
          </p:cNvPr>
          <p:cNvPicPr>
            <a:picLocks noChangeAspect="1"/>
          </p:cNvPicPr>
          <p:nvPr/>
        </p:nvPicPr>
        <p:blipFill>
          <a:blip r:embed="rId3"/>
          <a:stretch>
            <a:fillRect/>
          </a:stretch>
        </p:blipFill>
        <p:spPr>
          <a:xfrm>
            <a:off x="643467" y="1782981"/>
            <a:ext cx="6253214" cy="4284116"/>
          </a:xfrm>
          <a:prstGeom prst="rect">
            <a:avLst/>
          </a:prstGeom>
        </p:spPr>
      </p:pic>
      <p:sp>
        <p:nvSpPr>
          <p:cNvPr id="3" name="Content Placeholder 4">
            <a:extLst>
              <a:ext uri="{FF2B5EF4-FFF2-40B4-BE49-F238E27FC236}">
                <a16:creationId xmlns:a16="http://schemas.microsoft.com/office/drawing/2014/main" id="{630422FC-32E4-8369-A9A1-A5A2EB7A8E53}"/>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the </a:t>
            </a:r>
            <a:r>
              <a:rPr lang="en-US" sz="2000" b="1">
                <a:latin typeface="Abadi" panose="020B0604020104020204" pitchFamily="34" charset="0"/>
              </a:rPr>
              <a:t>WHERE</a:t>
            </a:r>
            <a:r>
              <a:rPr lang="en-US" sz="2000">
                <a:latin typeface="Abadi" panose="020B0604020104020204" pitchFamily="34" charset="0"/>
              </a:rPr>
              <a:t> clause to filter for boosters which have successfully landed on drone ship and applied the </a:t>
            </a:r>
            <a:r>
              <a:rPr lang="en-US" sz="2000" b="1">
                <a:latin typeface="Abadi" panose="020B0604020104020204" pitchFamily="34" charset="0"/>
              </a:rPr>
              <a:t>AND</a:t>
            </a:r>
            <a:r>
              <a:rPr lang="en-US" sz="200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a16="http://schemas.microsoft.com/office/drawing/2014/main" id="{46BA75E8-5B3A-6B52-DD71-831EFB88D4E2}"/>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15A6F241-B4CD-F538-BB70-E5F8B6B44DE9}"/>
              </a:ext>
            </a:extLst>
          </p:cNvPr>
          <p:cNvPicPr>
            <a:picLocks noChangeAspect="1"/>
          </p:cNvPicPr>
          <p:nvPr/>
        </p:nvPicPr>
        <p:blipFill>
          <a:blip r:embed="rId3"/>
          <a:stretch>
            <a:fillRect/>
          </a:stretch>
        </p:blipFill>
        <p:spPr>
          <a:xfrm>
            <a:off x="643466" y="1457471"/>
            <a:ext cx="5108891" cy="4633362"/>
          </a:xfrm>
          <a:prstGeom prst="rect">
            <a:avLst/>
          </a:prstGeom>
        </p:spPr>
      </p:pic>
      <p:sp>
        <p:nvSpPr>
          <p:cNvPr id="6" name="Content Placeholder 4">
            <a:extLst>
              <a:ext uri="{FF2B5EF4-FFF2-40B4-BE49-F238E27FC236}">
                <a16:creationId xmlns:a16="http://schemas.microsoft.com/office/drawing/2014/main" id="{16B08A17-3260-97EC-47CF-D9FD8744EF36}"/>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wildcard like ‘%’ to filter for </a:t>
            </a:r>
            <a:r>
              <a:rPr lang="en-US" sz="2000" b="1">
                <a:latin typeface="Abadi" panose="020B0604020104020204" pitchFamily="34" charset="0"/>
              </a:rPr>
              <a:t>WHERE</a:t>
            </a:r>
            <a:r>
              <a:rPr lang="en-US" sz="2000">
                <a:latin typeface="Abadi" panose="020B0604020104020204" pitchFamily="34" charset="0"/>
              </a:rPr>
              <a:t> MissionOutcome was a success or a failure. </a:t>
            </a:r>
          </a:p>
          <a:p>
            <a:pPr>
              <a:spcBef>
                <a:spcPts val="1400"/>
              </a:spcBef>
            </a:pPr>
            <a:endParaRPr lang="en-US" sz="2000" dirty="0"/>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ontent Placeholder 4">
            <a:extLst>
              <a:ext uri="{FF2B5EF4-FFF2-40B4-BE49-F238E27FC236}">
                <a16:creationId xmlns:a16="http://schemas.microsoft.com/office/drawing/2014/main" id="{C5B8B786-DFFE-198D-E086-614175EC71C1}"/>
              </a:ext>
            </a:extLst>
          </p:cNvPr>
          <p:cNvSpPr txBox="1">
            <a:spLocks/>
          </p:cNvSpPr>
          <p:nvPr/>
        </p:nvSpPr>
        <p:spPr>
          <a:xfrm>
            <a:off x="770011" y="2595138"/>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700">
                <a:latin typeface="Abadi" panose="020B0604020104020204" pitchFamily="34" charset="0"/>
              </a:rPr>
              <a:t>We determined the booster that have carried the maximum payload using a subquery in the </a:t>
            </a:r>
            <a:r>
              <a:rPr lang="en-US" sz="1700" b="1">
                <a:latin typeface="Abadi" panose="020B0604020104020204" pitchFamily="34" charset="0"/>
              </a:rPr>
              <a:t>WHERE</a:t>
            </a:r>
            <a:r>
              <a:rPr lang="en-US" sz="1700">
                <a:latin typeface="Abadi" panose="020B0604020104020204" pitchFamily="34" charset="0"/>
              </a:rPr>
              <a:t> clause and the </a:t>
            </a:r>
            <a:r>
              <a:rPr lang="en-US" sz="1700" b="1">
                <a:latin typeface="Abadi" panose="020B0604020104020204" pitchFamily="34" charset="0"/>
              </a:rPr>
              <a:t>MAX() </a:t>
            </a:r>
            <a:r>
              <a:rPr lang="en-US" sz="1700">
                <a:latin typeface="Abadi" panose="020B0604020104020204" pitchFamily="34" charset="0"/>
              </a:rPr>
              <a:t>function.</a:t>
            </a:r>
            <a:endParaRPr lang="en-US" sz="1700" dirty="0">
              <a:latin typeface="Abadi" panose="020B0604020104020204" pitchFamily="34" charset="0"/>
            </a:endParaRPr>
          </a:p>
        </p:txBody>
      </p:sp>
      <p:pic>
        <p:nvPicPr>
          <p:cNvPr id="7" name="Picture 6">
            <a:extLst>
              <a:ext uri="{FF2B5EF4-FFF2-40B4-BE49-F238E27FC236}">
                <a16:creationId xmlns:a16="http://schemas.microsoft.com/office/drawing/2014/main" id="{C2CC190E-8BF8-1BA5-D8B8-5A8A4D40B51C}"/>
              </a:ext>
            </a:extLst>
          </p:cNvPr>
          <p:cNvPicPr>
            <a:picLocks noChangeAspect="1"/>
          </p:cNvPicPr>
          <p:nvPr/>
        </p:nvPicPr>
        <p:blipFill>
          <a:blip r:embed="rId3"/>
          <a:stretch>
            <a:fillRect/>
          </a:stretch>
        </p:blipFill>
        <p:spPr>
          <a:xfrm>
            <a:off x="5353102" y="1364462"/>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829F3FDE-185D-4333-B836-70EDC22224A2}"/>
              </a:ext>
            </a:extLst>
          </p:cNvPr>
          <p:cNvSpPr txBox="1">
            <a:spLocks/>
          </p:cNvSpPr>
          <p:nvPr/>
        </p:nvSpPr>
        <p:spPr>
          <a:xfrm>
            <a:off x="770010"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used a combinations of the </a:t>
            </a:r>
            <a:r>
              <a:rPr lang="en-US" sz="2200" b="1">
                <a:solidFill>
                  <a:schemeClr val="accent3">
                    <a:lumMod val="25000"/>
                  </a:schemeClr>
                </a:solidFill>
                <a:latin typeface="Abadi"/>
              </a:rPr>
              <a:t>WHERE</a:t>
            </a:r>
            <a:r>
              <a:rPr lang="en-US" sz="2200">
                <a:solidFill>
                  <a:schemeClr val="accent3">
                    <a:lumMod val="25000"/>
                  </a:schemeClr>
                </a:solidFill>
                <a:latin typeface="Abadi"/>
              </a:rPr>
              <a:t> clause, </a:t>
            </a:r>
            <a:r>
              <a:rPr lang="en-US" sz="2200" b="1">
                <a:solidFill>
                  <a:schemeClr val="accent3">
                    <a:lumMod val="25000"/>
                  </a:schemeClr>
                </a:solidFill>
                <a:latin typeface="Abadi"/>
              </a:rPr>
              <a:t>LIKE</a:t>
            </a:r>
            <a:r>
              <a:rPr lang="en-US" sz="2200">
                <a:solidFill>
                  <a:schemeClr val="accent3">
                    <a:lumMod val="25000"/>
                  </a:schemeClr>
                </a:solidFill>
                <a:latin typeface="Abadi"/>
              </a:rPr>
              <a:t>, </a:t>
            </a:r>
            <a:r>
              <a:rPr lang="en-US" sz="2200" b="1">
                <a:solidFill>
                  <a:schemeClr val="accent3">
                    <a:lumMod val="25000"/>
                  </a:schemeClr>
                </a:solidFill>
                <a:latin typeface="Abadi"/>
              </a:rPr>
              <a:t>AND</a:t>
            </a:r>
            <a:r>
              <a:rPr lang="en-US" sz="2200">
                <a:solidFill>
                  <a:schemeClr val="accent3">
                    <a:lumMod val="25000"/>
                  </a:schemeClr>
                </a:solidFill>
                <a:latin typeface="Abadi"/>
              </a:rPr>
              <a:t>, and </a:t>
            </a:r>
            <a:r>
              <a:rPr lang="en-US" sz="2200" b="1">
                <a:solidFill>
                  <a:schemeClr val="accent3">
                    <a:lumMod val="25000"/>
                  </a:schemeClr>
                </a:solidFill>
                <a:latin typeface="Abadi"/>
              </a:rPr>
              <a:t>BETWEEN</a:t>
            </a:r>
            <a:r>
              <a:rPr lang="en-US" sz="220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6" name="Content Placeholder 4">
            <a:extLst>
              <a:ext uri="{FF2B5EF4-FFF2-40B4-BE49-F238E27FC236}">
                <a16:creationId xmlns:a16="http://schemas.microsoft.com/office/drawing/2014/main" id="{1C5C1F47-A58A-895C-AB3B-94981FB3106B}"/>
              </a:ext>
            </a:extLst>
          </p:cNvPr>
          <p:cNvSpPr txBox="1">
            <a:spLocks/>
          </p:cNvSpPr>
          <p:nvPr/>
        </p:nvSpPr>
        <p:spPr>
          <a:xfrm>
            <a:off x="770010"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used a combinations of the </a:t>
            </a:r>
            <a:r>
              <a:rPr lang="en-US" sz="2200" b="1">
                <a:solidFill>
                  <a:schemeClr val="accent3">
                    <a:lumMod val="25000"/>
                  </a:schemeClr>
                </a:solidFill>
                <a:latin typeface="Abadi"/>
              </a:rPr>
              <a:t>WHERE</a:t>
            </a:r>
            <a:r>
              <a:rPr lang="en-US" sz="2200">
                <a:solidFill>
                  <a:schemeClr val="accent3">
                    <a:lumMod val="25000"/>
                  </a:schemeClr>
                </a:solidFill>
                <a:latin typeface="Abadi"/>
              </a:rPr>
              <a:t> clause, </a:t>
            </a:r>
            <a:r>
              <a:rPr lang="en-US" sz="2200" b="1">
                <a:solidFill>
                  <a:schemeClr val="accent3">
                    <a:lumMod val="25000"/>
                  </a:schemeClr>
                </a:solidFill>
                <a:latin typeface="Abadi"/>
              </a:rPr>
              <a:t>LIKE</a:t>
            </a:r>
            <a:r>
              <a:rPr lang="en-US" sz="2200">
                <a:solidFill>
                  <a:schemeClr val="accent3">
                    <a:lumMod val="25000"/>
                  </a:schemeClr>
                </a:solidFill>
                <a:latin typeface="Abadi"/>
              </a:rPr>
              <a:t>, </a:t>
            </a:r>
            <a:r>
              <a:rPr lang="en-US" sz="2200" b="1">
                <a:solidFill>
                  <a:schemeClr val="accent3">
                    <a:lumMod val="25000"/>
                  </a:schemeClr>
                </a:solidFill>
                <a:latin typeface="Abadi"/>
              </a:rPr>
              <a:t>AND</a:t>
            </a:r>
            <a:r>
              <a:rPr lang="en-US" sz="2200">
                <a:solidFill>
                  <a:schemeClr val="accent3">
                    <a:lumMod val="25000"/>
                  </a:schemeClr>
                </a:solidFill>
                <a:latin typeface="Abadi"/>
              </a:rPr>
              <a:t>, and </a:t>
            </a:r>
            <a:r>
              <a:rPr lang="en-US" sz="2200" b="1">
                <a:solidFill>
                  <a:schemeClr val="accent3">
                    <a:lumMod val="25000"/>
                  </a:schemeClr>
                </a:solidFill>
                <a:latin typeface="Abadi"/>
              </a:rPr>
              <a:t>BETWEEN</a:t>
            </a:r>
            <a:r>
              <a:rPr lang="en-US" sz="220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pic>
        <p:nvPicPr>
          <p:cNvPr id="7" name="Picture 6">
            <a:extLst>
              <a:ext uri="{FF2B5EF4-FFF2-40B4-BE49-F238E27FC236}">
                <a16:creationId xmlns:a16="http://schemas.microsoft.com/office/drawing/2014/main" id="{6C180459-3519-AB83-73EC-86A3043EBAD0}"/>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D9372FB3-DB00-004A-D944-95273166D50C}"/>
              </a:ext>
            </a:extLst>
          </p:cNvPr>
          <p:cNvPicPr>
            <a:picLocks noChangeAspect="1"/>
          </p:cNvPicPr>
          <p:nvPr/>
        </p:nvPicPr>
        <p:blipFill>
          <a:blip r:embed="rId3"/>
          <a:stretch>
            <a:fillRect/>
          </a:stretch>
        </p:blipFill>
        <p:spPr>
          <a:xfrm>
            <a:off x="776008" y="1589360"/>
            <a:ext cx="6124575" cy="4295775"/>
          </a:xfrm>
          <a:prstGeom prst="rect">
            <a:avLst/>
          </a:prstGeom>
        </p:spPr>
      </p:pic>
      <p:sp>
        <p:nvSpPr>
          <p:cNvPr id="6" name="Content Placeholder 4">
            <a:extLst>
              <a:ext uri="{FF2B5EF4-FFF2-40B4-BE49-F238E27FC236}">
                <a16:creationId xmlns:a16="http://schemas.microsoft.com/office/drawing/2014/main" id="{A4103420-97F6-D5E3-1AB1-AD039ABC5DBB}"/>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selected Landing outcomes and the </a:t>
            </a:r>
            <a:r>
              <a:rPr lang="en-US" sz="2000" b="1">
                <a:latin typeface="Abadi" panose="020B0604020104020204" pitchFamily="34" charset="0"/>
              </a:rPr>
              <a:t>COUNT</a:t>
            </a:r>
            <a:r>
              <a:rPr lang="en-US" sz="2000">
                <a:latin typeface="Abadi" panose="020B0604020104020204" pitchFamily="34" charset="0"/>
              </a:rPr>
              <a:t> of landing outcomes from the data and used the </a:t>
            </a:r>
            <a:r>
              <a:rPr lang="en-US" sz="2000" b="1">
                <a:latin typeface="Abadi" panose="020B0604020104020204" pitchFamily="34" charset="0"/>
              </a:rPr>
              <a:t>WHERE</a:t>
            </a:r>
            <a:r>
              <a:rPr lang="en-US" sz="2000">
                <a:latin typeface="Abadi" panose="020B0604020104020204" pitchFamily="34" charset="0"/>
              </a:rPr>
              <a:t> clause to filter for landing outcomes </a:t>
            </a:r>
            <a:r>
              <a:rPr lang="en-US" sz="2000" b="1">
                <a:latin typeface="Abadi" panose="020B0604020104020204" pitchFamily="34" charset="0"/>
              </a:rPr>
              <a:t>BETWEEN</a:t>
            </a:r>
            <a:r>
              <a:rPr lang="en-US" sz="2000">
                <a:latin typeface="Abadi" panose="020B0604020104020204" pitchFamily="34" charset="0"/>
              </a:rPr>
              <a:t> 2010-06-04 to 2010-03-20.</a:t>
            </a:r>
          </a:p>
          <a:p>
            <a:pPr>
              <a:spcBef>
                <a:spcPts val="1400"/>
              </a:spcBef>
            </a:pPr>
            <a:r>
              <a:rPr lang="en-US" sz="2000">
                <a:latin typeface="Abadi" panose="020B0604020104020204" pitchFamily="34" charset="0"/>
              </a:rPr>
              <a:t>We applied the </a:t>
            </a:r>
            <a:r>
              <a:rPr lang="en-US" sz="2000" b="1">
                <a:latin typeface="Abadi" panose="020B0604020104020204" pitchFamily="34" charset="0"/>
              </a:rPr>
              <a:t>GROUP BY </a:t>
            </a:r>
            <a:r>
              <a:rPr lang="en-US" sz="2000">
                <a:latin typeface="Abadi" panose="020B0604020104020204" pitchFamily="34" charset="0"/>
              </a:rPr>
              <a:t>clause to group the landing outcomes and the </a:t>
            </a:r>
            <a:r>
              <a:rPr lang="en-US" sz="2000" b="1">
                <a:latin typeface="Abadi" panose="020B0604020104020204" pitchFamily="34" charset="0"/>
              </a:rPr>
              <a:t>ORDER BY </a:t>
            </a:r>
            <a:r>
              <a:rPr lang="en-US" sz="2000">
                <a:latin typeface="Abadi" panose="020B0604020104020204" pitchFamily="34" charset="0"/>
              </a:rPr>
              <a:t>clause to order the grouped landing outcome in descending order.</a:t>
            </a:r>
          </a:p>
          <a:p>
            <a:pPr>
              <a:spcBef>
                <a:spcPts val="1400"/>
              </a:spcBef>
            </a:pPr>
            <a:endParaRPr lang="en-US" sz="2000"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4" name="Content Placeholder 5">
            <a:extLst>
              <a:ext uri="{FF2B5EF4-FFF2-40B4-BE49-F238E27FC236}">
                <a16:creationId xmlns:a16="http://schemas.microsoft.com/office/drawing/2014/main" id="{54F7F90B-C1E5-3CE9-7B00-9A2909A11981}"/>
              </a:ext>
            </a:extLst>
          </p:cNvPr>
          <p:cNvPicPr>
            <a:picLocks noChangeAspect="1"/>
          </p:cNvPicPr>
          <p:nvPr/>
        </p:nvPicPr>
        <p:blipFill>
          <a:blip r:embed="rId4"/>
          <a:stretch>
            <a:fillRect/>
          </a:stretch>
        </p:blipFill>
        <p:spPr>
          <a:xfrm>
            <a:off x="770011" y="1308538"/>
            <a:ext cx="10515600" cy="4717035"/>
          </a:xfrm>
          <a:prstGeom prst="rect">
            <a:avLst/>
          </a:prstGeom>
        </p:spPr>
      </p:pic>
      <p:sp>
        <p:nvSpPr>
          <p:cNvPr id="6" name="Title 1">
            <a:extLst>
              <a:ext uri="{FF2B5EF4-FFF2-40B4-BE49-F238E27FC236}">
                <a16:creationId xmlns:a16="http://schemas.microsoft.com/office/drawing/2014/main" id="{ED36ADAF-A908-FE6D-2141-E80335DF6610}"/>
              </a:ext>
            </a:extLst>
          </p:cNvPr>
          <p:cNvSpPr txBox="1">
            <a:spLocks/>
          </p:cNvSpPr>
          <p:nvPr/>
        </p:nvSpPr>
        <p:spPr>
          <a:xfrm>
            <a:off x="1676400" y="622639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2" name="Content Placeholder 3">
            <a:extLst>
              <a:ext uri="{FF2B5EF4-FFF2-40B4-BE49-F238E27FC236}">
                <a16:creationId xmlns:a16="http://schemas.microsoft.com/office/drawing/2014/main" id="{F2704674-7B14-B6A9-4B3F-328F42DD20D4}"/>
              </a:ext>
            </a:extLst>
          </p:cNvPr>
          <p:cNvPicPr>
            <a:picLocks noChangeAspect="1"/>
          </p:cNvPicPr>
          <p:nvPr/>
        </p:nvPicPr>
        <p:blipFill>
          <a:blip r:embed="rId3"/>
          <a:stretch>
            <a:fillRect/>
          </a:stretch>
        </p:blipFill>
        <p:spPr>
          <a:xfrm>
            <a:off x="770011" y="1253472"/>
            <a:ext cx="10687962" cy="4772101"/>
          </a:xfrm>
          <a:prstGeom prst="rect">
            <a:avLst/>
          </a:prstGeom>
        </p:spPr>
      </p:pic>
      <p:sp>
        <p:nvSpPr>
          <p:cNvPr id="4" name="Title 1">
            <a:extLst>
              <a:ext uri="{FF2B5EF4-FFF2-40B4-BE49-F238E27FC236}">
                <a16:creationId xmlns:a16="http://schemas.microsoft.com/office/drawing/2014/main" id="{071BF8AD-6C94-09F8-652F-0472C915EF96}"/>
              </a:ext>
            </a:extLst>
          </p:cNvPr>
          <p:cNvSpPr txBox="1">
            <a:spLocks/>
          </p:cNvSpPr>
          <p:nvPr/>
        </p:nvSpPr>
        <p:spPr>
          <a:xfrm>
            <a:off x="1090051" y="615087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2" name="Content Placeholder 3">
            <a:extLst>
              <a:ext uri="{FF2B5EF4-FFF2-40B4-BE49-F238E27FC236}">
                <a16:creationId xmlns:a16="http://schemas.microsoft.com/office/drawing/2014/main" id="{BA357D66-878D-D860-4FAF-8C850B160D60}"/>
              </a:ext>
            </a:extLst>
          </p:cNvPr>
          <p:cNvPicPr>
            <a:picLocks noChangeAspect="1"/>
          </p:cNvPicPr>
          <p:nvPr/>
        </p:nvPicPr>
        <p:blipFill>
          <a:blip r:embed="rId3"/>
          <a:stretch>
            <a:fillRect/>
          </a:stretch>
        </p:blipFill>
        <p:spPr>
          <a:xfrm>
            <a:off x="830189" y="1087699"/>
            <a:ext cx="10092431" cy="5064893"/>
          </a:xfrm>
          <a:prstGeom prst="rect">
            <a:avLst/>
          </a:prstGeom>
        </p:spPr>
      </p:pic>
      <p:sp>
        <p:nvSpPr>
          <p:cNvPr id="4" name="Title 1">
            <a:extLst>
              <a:ext uri="{FF2B5EF4-FFF2-40B4-BE49-F238E27FC236}">
                <a16:creationId xmlns:a16="http://schemas.microsoft.com/office/drawing/2014/main" id="{72D51142-4F0D-0E42-A984-075A6FD45AC3}"/>
              </a:ext>
            </a:extLst>
          </p:cNvPr>
          <p:cNvSpPr txBox="1">
            <a:spLocks/>
          </p:cNvSpPr>
          <p:nvPr/>
        </p:nvSpPr>
        <p:spPr>
          <a:xfrm>
            <a:off x="1471051" y="63193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0"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2" name="Content Placeholder 3">
            <a:extLst>
              <a:ext uri="{FF2B5EF4-FFF2-40B4-BE49-F238E27FC236}">
                <a16:creationId xmlns:a16="http://schemas.microsoft.com/office/drawing/2014/main" id="{075B70E9-D255-D2BC-D3C5-75948E1F050F}"/>
              </a:ext>
            </a:extLst>
          </p:cNvPr>
          <p:cNvPicPr>
            <a:picLocks noChangeAspect="1"/>
          </p:cNvPicPr>
          <p:nvPr/>
        </p:nvPicPr>
        <p:blipFill>
          <a:blip r:embed="rId3"/>
          <a:stretch>
            <a:fillRect/>
          </a:stretch>
        </p:blipFill>
        <p:spPr>
          <a:xfrm>
            <a:off x="752019" y="1454291"/>
            <a:ext cx="10687962" cy="4772101"/>
          </a:xfrm>
          <a:prstGeom prst="rect">
            <a:avLst/>
          </a:prstGeom>
        </p:spPr>
      </p:pic>
      <p:sp>
        <p:nvSpPr>
          <p:cNvPr id="4" name="Title 1">
            <a:extLst>
              <a:ext uri="{FF2B5EF4-FFF2-40B4-BE49-F238E27FC236}">
                <a16:creationId xmlns:a16="http://schemas.microsoft.com/office/drawing/2014/main" id="{3AB3A001-D4ED-66FC-6657-7842446DB97F}"/>
              </a:ext>
            </a:extLst>
          </p:cNvPr>
          <p:cNvSpPr txBox="1">
            <a:spLocks/>
          </p:cNvSpPr>
          <p:nvPr/>
        </p:nvSpPr>
        <p:spPr>
          <a:xfrm>
            <a:off x="1059571" y="6232263"/>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0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
        <p:nvSpPr>
          <p:cNvPr id="7" name="Content Placeholder 2">
            <a:extLst>
              <a:ext uri="{FF2B5EF4-FFF2-40B4-BE49-F238E27FC236}">
                <a16:creationId xmlns:a16="http://schemas.microsoft.com/office/drawing/2014/main" id="{3F5A27A1-EF3D-1F7F-BFF3-EBD2AD296D31}"/>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2" name="Content Placeholder 3">
            <a:extLst>
              <a:ext uri="{FF2B5EF4-FFF2-40B4-BE49-F238E27FC236}">
                <a16:creationId xmlns:a16="http://schemas.microsoft.com/office/drawing/2014/main" id="{16555E85-781E-6978-E66A-05B8F21557EC}"/>
              </a:ext>
            </a:extLst>
          </p:cNvPr>
          <p:cNvPicPr>
            <a:picLocks noChangeAspect="1"/>
          </p:cNvPicPr>
          <p:nvPr/>
        </p:nvPicPr>
        <p:blipFill>
          <a:blip r:embed="rId3"/>
          <a:stretch>
            <a:fillRect/>
          </a:stretch>
        </p:blipFill>
        <p:spPr>
          <a:xfrm>
            <a:off x="2123100" y="1242623"/>
            <a:ext cx="7790783" cy="4440746"/>
          </a:xfrm>
          <a:prstGeom prst="rect">
            <a:avLst/>
          </a:prstGeom>
        </p:spPr>
      </p:pic>
      <p:sp>
        <p:nvSpPr>
          <p:cNvPr id="4" name="Title 1">
            <a:extLst>
              <a:ext uri="{FF2B5EF4-FFF2-40B4-BE49-F238E27FC236}">
                <a16:creationId xmlns:a16="http://schemas.microsoft.com/office/drawing/2014/main" id="{C23A9CAE-8A85-31FB-DD44-320C8AE7F892}"/>
              </a:ext>
            </a:extLst>
          </p:cNvPr>
          <p:cNvSpPr txBox="1">
            <a:spLocks/>
          </p:cNvSpPr>
          <p:nvPr/>
        </p:nvSpPr>
        <p:spPr>
          <a:xfrm>
            <a:off x="1159806" y="6226392"/>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2" name="Content Placeholder 3" descr="Graphical user interface, application&#10;&#10;Description automatically generated">
            <a:extLst>
              <a:ext uri="{FF2B5EF4-FFF2-40B4-BE49-F238E27FC236}">
                <a16:creationId xmlns:a16="http://schemas.microsoft.com/office/drawing/2014/main" id="{FC6C9E97-59D5-CA47-97C5-B969C69BF717}"/>
              </a:ext>
            </a:extLst>
          </p:cNvPr>
          <p:cNvPicPr>
            <a:picLocks noChangeAspect="1"/>
          </p:cNvPicPr>
          <p:nvPr/>
        </p:nvPicPr>
        <p:blipFill>
          <a:blip r:embed="rId3"/>
          <a:stretch>
            <a:fillRect/>
          </a:stretch>
        </p:blipFill>
        <p:spPr>
          <a:xfrm>
            <a:off x="838200" y="1795127"/>
            <a:ext cx="10515599" cy="3785614"/>
          </a:xfrm>
          <a:prstGeom prst="rect">
            <a:avLst/>
          </a:prstGeom>
        </p:spPr>
      </p:pic>
      <p:sp>
        <p:nvSpPr>
          <p:cNvPr id="4" name="Title 1">
            <a:extLst>
              <a:ext uri="{FF2B5EF4-FFF2-40B4-BE49-F238E27FC236}">
                <a16:creationId xmlns:a16="http://schemas.microsoft.com/office/drawing/2014/main" id="{715F2D59-2596-A8E2-B1A7-C375092247CA}"/>
              </a:ext>
            </a:extLst>
          </p:cNvPr>
          <p:cNvSpPr txBox="1">
            <a:spLocks/>
          </p:cNvSpPr>
          <p:nvPr/>
        </p:nvSpPr>
        <p:spPr>
          <a:xfrm>
            <a:off x="838199" y="5760048"/>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Content Placeholder 4">
            <a:extLst>
              <a:ext uri="{FF2B5EF4-FFF2-40B4-BE49-F238E27FC236}">
                <a16:creationId xmlns:a16="http://schemas.microsoft.com/office/drawing/2014/main" id="{C1030DCA-8C9E-7740-0E4B-3E62CC2DCF40}"/>
              </a:ext>
            </a:extLst>
          </p:cNvPr>
          <p:cNvSpPr txBox="1">
            <a:spLocks/>
          </p:cNvSpPr>
          <p:nvPr/>
        </p:nvSpPr>
        <p:spPr>
          <a:xfrm>
            <a:off x="581044" y="1409782"/>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0569542E-B41F-702F-348E-D2E367BD6800}"/>
              </a:ext>
            </a:extLst>
          </p:cNvPr>
          <p:cNvPicPr>
            <a:picLocks noChangeAspect="1"/>
          </p:cNvPicPr>
          <p:nvPr/>
        </p:nvPicPr>
        <p:blipFill>
          <a:blip r:embed="rId3"/>
          <a:stretch>
            <a:fillRect/>
          </a:stretch>
        </p:blipFill>
        <p:spPr>
          <a:xfrm>
            <a:off x="581044" y="2704039"/>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377AE497-48FB-3D4D-FEEE-D58D788775B4}"/>
              </a:ext>
            </a:extLst>
          </p:cNvPr>
          <p:cNvSpPr txBox="1">
            <a:spLocks/>
          </p:cNvSpPr>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76829D09-0386-9715-9A30-FF8E54E38D0B}"/>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3">
            <a:extLst>
              <a:ext uri="{FF2B5EF4-FFF2-40B4-BE49-F238E27FC236}">
                <a16:creationId xmlns:a16="http://schemas.microsoft.com/office/drawing/2014/main" id="{5F754ED2-42E8-B0B8-51E8-69B62796D2FE}"/>
              </a:ext>
            </a:extLst>
          </p:cNvPr>
          <p:cNvSpPr txBox="1">
            <a:spLocks/>
          </p:cNvSpPr>
          <p:nvPr/>
        </p:nvSpPr>
        <p:spPr>
          <a:xfrm>
            <a:off x="770011" y="1507254"/>
            <a:ext cx="10515600" cy="45183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a:latin typeface="Abadi" panose="020B0604020104020204" pitchFamily="34" charset="0"/>
              </a:rPr>
              <a:t>Launch success rate started to increase in 2013 till 2020.</a:t>
            </a:r>
          </a:p>
          <a:p>
            <a:pPr>
              <a:lnSpc>
                <a:spcPct val="100000"/>
              </a:lnSpc>
              <a:spcBef>
                <a:spcPts val="1400"/>
              </a:spcBef>
            </a:pPr>
            <a:r>
              <a:rPr lang="en-US" sz="2200">
                <a:solidFill>
                  <a:schemeClr val="accent3">
                    <a:lumMod val="25000"/>
                  </a:schemeClr>
                </a:solidFill>
                <a:latin typeface="Abadi" panose="020B0604020104020204" pitchFamily="34" charset="0"/>
              </a:rPr>
              <a:t>Orbits </a:t>
            </a:r>
            <a:r>
              <a:rPr lang="en-US" sz="2200">
                <a:latin typeface="Abadi" panose="020B0604020104020204" pitchFamily="34" charset="0"/>
              </a:rPr>
              <a:t>ES-L1, GEO, HEO, SSO, VLEO had the most success rate.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D6D68DE-F3F7-0208-EC84-B1A4163CB09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4">
            <a:extLst>
              <a:ext uri="{FF2B5EF4-FFF2-40B4-BE49-F238E27FC236}">
                <a16:creationId xmlns:a16="http://schemas.microsoft.com/office/drawing/2014/main" id="{17F9EF38-F8A9-8883-E6C3-7789CF3F4329}"/>
              </a:ext>
            </a:extLst>
          </p:cNvPr>
          <p:cNvSpPr txBox="1">
            <a:spLocks/>
          </p:cNvSpPr>
          <p:nvPr/>
        </p:nvSpPr>
        <p:spPr>
          <a:xfrm>
            <a:off x="770011" y="1403131"/>
            <a:ext cx="10218555" cy="4773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Next, we decoded the response content as a Json using .json() function call and turn it into a pandas dataframe using .json_normalize().</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p>
          <a:p>
            <a:pPr lvl="1">
              <a:lnSpc>
                <a:spcPct val="100000"/>
              </a:lnSpc>
              <a:spcBef>
                <a:spcPts val="1400"/>
              </a:spcBef>
              <a:buFontTx/>
              <a:buChar char="-"/>
            </a:pPr>
            <a:endParaRPr lang="en-US" sz="180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 Placeholder 2">
            <a:extLst>
              <a:ext uri="{FF2B5EF4-FFF2-40B4-BE49-F238E27FC236}">
                <a16:creationId xmlns:a16="http://schemas.microsoft.com/office/drawing/2014/main" id="{CE3B5A98-62FE-3DA6-FD11-972C2DFF34D0}"/>
              </a:ext>
            </a:extLst>
          </p:cNvPr>
          <p:cNvSpPr txBox="1">
            <a:spLocks/>
          </p:cNvSpPr>
          <p:nvPr/>
        </p:nvSpPr>
        <p:spPr>
          <a:xfrm>
            <a:off x="820738" y="1800225"/>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https://github.com/HarshalDurge/R_repo</a:t>
            </a:r>
            <a:endParaRPr lang="en-US" sz="2200" dirty="0">
              <a:solidFill>
                <a:srgbClr val="FF0000"/>
              </a:solidFill>
              <a:latin typeface="Abadi" panose="020B0604020104020204" pitchFamily="34" charset="0"/>
            </a:endParaRPr>
          </a:p>
          <a:p>
            <a:pPr>
              <a:lnSpc>
                <a:spcPct val="100000"/>
              </a:lnSpc>
              <a:spcBef>
                <a:spcPts val="1400"/>
              </a:spcBef>
            </a:pPr>
            <a:endParaRPr lang="en-US" sz="2200" dirty="0">
              <a:solidFill>
                <a:srgbClr val="FF0000"/>
              </a:solidFill>
              <a:latin typeface="Abadi" panose="020B0604020104020204" pitchFamily="34" charset="0"/>
            </a:endParaRPr>
          </a:p>
          <a:p>
            <a:endParaRPr lang="en-US" dirty="0"/>
          </a:p>
          <a:p>
            <a:endParaRPr lang="en-US" dirty="0"/>
          </a:p>
        </p:txBody>
      </p:sp>
      <p:pic>
        <p:nvPicPr>
          <p:cNvPr id="7" name="Picture 6">
            <a:extLst>
              <a:ext uri="{FF2B5EF4-FFF2-40B4-BE49-F238E27FC236}">
                <a16:creationId xmlns:a16="http://schemas.microsoft.com/office/drawing/2014/main" id="{1BA841F5-A639-82D3-C307-715E58FB715B}"/>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28D89A3D-471A-1239-011A-3CB4A9B15A4E}"/>
              </a:ext>
            </a:extLst>
          </p:cNvPr>
          <p:cNvSpPr txBox="1">
            <a:spLocks/>
          </p:cNvSpPr>
          <p:nvPr/>
        </p:nvSpPr>
        <p:spPr>
          <a:xfrm>
            <a:off x="820738" y="1477108"/>
            <a:ext cx="4655614" cy="46898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endParaRPr lang="en-US" sz="2200" dirty="0">
              <a:solidFill>
                <a:srgbClr val="1C7DDB"/>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7" name="Text Placeholder 2">
            <a:extLst>
              <a:ext uri="{FF2B5EF4-FFF2-40B4-BE49-F238E27FC236}">
                <a16:creationId xmlns:a16="http://schemas.microsoft.com/office/drawing/2014/main" id="{7C3046AC-B38E-FC25-AC59-7896D1C10DE9}"/>
              </a:ext>
            </a:extLst>
          </p:cNvPr>
          <p:cNvSpPr txBox="1">
            <a:spLocks/>
          </p:cNvSpPr>
          <p:nvPr/>
        </p:nvSpPr>
        <p:spPr>
          <a:xfrm>
            <a:off x="820738" y="1477108"/>
            <a:ext cx="4655614" cy="46898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https://github.com/HarshalDurge/R_repo</a:t>
            </a:r>
            <a:endParaRPr lang="en-US" sz="2200" dirty="0">
              <a:solidFill>
                <a:srgbClr val="1C7DDB"/>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2DBB8E49-6C29-4283-690A-1656B095CB6A}"/>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122</TotalTime>
  <Words>1931</Words>
  <Application>Microsoft Office PowerPoint</Application>
  <PresentationFormat>Widescreen</PresentationFormat>
  <Paragraphs>229</Paragraphs>
  <Slides>46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harshal durge</cp:lastModifiedBy>
  <cp:revision>201</cp:revision>
  <dcterms:created xsi:type="dcterms:W3CDTF">2021-04-29T18:58:34Z</dcterms:created>
  <dcterms:modified xsi:type="dcterms:W3CDTF">2024-10-24T19:12:17Z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